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19"/>
  </p:notesMasterIdLst>
  <p:sldIdLst>
    <p:sldId id="260" r:id="rId2"/>
    <p:sldId id="268" r:id="rId3"/>
    <p:sldId id="263" r:id="rId4"/>
    <p:sldId id="264" r:id="rId5"/>
    <p:sldId id="265" r:id="rId6"/>
    <p:sldId id="269" r:id="rId7"/>
    <p:sldId id="266" r:id="rId8"/>
    <p:sldId id="278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80" r:id="rId17"/>
    <p:sldId id="267" r:id="rId18"/>
  </p:sldIdLst>
  <p:sldSz cx="9144000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5" autoAdjust="0"/>
    <p:restoredTop sz="96327" autoAdjust="0"/>
  </p:normalViewPr>
  <p:slideViewPr>
    <p:cSldViewPr snapToGrid="0">
      <p:cViewPr varScale="1">
        <p:scale>
          <a:sx n="127" d="100"/>
          <a:sy n="127" d="100"/>
        </p:scale>
        <p:origin x="184" y="688"/>
      </p:cViewPr>
      <p:guideLst>
        <p:guide orient="horz" pos="162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6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0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d98164c7b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bd98164c7b_0_3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4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188" name="Google Shape;188;g2bd98164c7b_0_3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bd98164c7b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2bd98164c7b_0_3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4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202" name="Google Shape;202;g2bd98164c7b_0_3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d98164c7b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2bd98164c7b_0_5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4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de"/>
              <a:t>ARES EA example … parasitic data</a:t>
            </a:r>
            <a:endParaRPr/>
          </a:p>
        </p:txBody>
      </p:sp>
      <p:sp>
        <p:nvSpPr>
          <p:cNvPr id="213" name="Google Shape;213;g2bd98164c7b_0_5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d98164c7b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2bd98164c7b_0_4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4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237" name="Google Shape;237;g2bd98164c7b_0_4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d98164c7b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2bd98164c7b_0_4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4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249" name="Google Shape;249;g2bd98164c7b_0_4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7231" y="2714625"/>
            <a:ext cx="8928344" cy="203120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 master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443" y="1445896"/>
            <a:ext cx="8524557" cy="2851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6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endParaRPr lang="de-DE" dirty="0"/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80675" y="1979930"/>
            <a:ext cx="8515675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00" y="4895776"/>
            <a:ext cx="3606670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825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18375" y="4826105"/>
            <a:ext cx="17272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60000"/>
            <a:ext cx="1621550" cy="7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EF9F2463-8150-4DAA-877D-A146C8C8C60A}" type="datetime1">
              <a:rPr lang="de-DE" smtClean="0"/>
              <a:t>16.05.24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1640" y="1188000"/>
            <a:ext cx="4882310" cy="320914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 marL="1076612" indent="0">
              <a:buNone/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00051" y="1188001"/>
            <a:ext cx="3178969" cy="3209146"/>
          </a:xfrm>
        </p:spPr>
        <p:txBody>
          <a:bodyPr/>
          <a:lstStyle>
            <a:lvl1pPr marL="0" indent="0">
              <a:buNone/>
              <a:defRPr sz="120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224C4683-D191-47F3-8302-BB2B36B1C86A}" type="datetime1">
              <a:rPr lang="de-DE" smtClean="0"/>
              <a:t>16.05.24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3915" y="468662"/>
            <a:ext cx="5471285" cy="3112861"/>
          </a:xfrm>
        </p:spPr>
        <p:txBody>
          <a:bodyPr anchor="t"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5E89BE91-4B1C-4025-AE57-60317864A3F3}" type="datetime1">
              <a:rPr lang="de-DE" smtClean="0"/>
              <a:t>16.05.24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3914" y="3628492"/>
            <a:ext cx="5468677" cy="4252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6522" y="4099062"/>
            <a:ext cx="5468677" cy="57736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GB" altLang="de-DE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00050" y="1068308"/>
            <a:ext cx="8343900" cy="351266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3AD15D93-083F-4B89-951E-D5F35A1BBEC8}" type="datetime1">
              <a:rPr lang="de-DE" smtClean="0"/>
              <a:t>16.05.24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770387" y="273928"/>
            <a:ext cx="1971675" cy="436022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01940" y="273928"/>
            <a:ext cx="6225572" cy="436022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90C3E158-F33A-4782-AFB5-03A3FD6F0AB2}" type="datetime1">
              <a:rPr lang="de-DE" smtClean="0"/>
              <a:t>16.05.24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s">
  <p:cSld name="Title and 2 Conten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05991" y="262290"/>
            <a:ext cx="8532018" cy="33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05992" y="1055146"/>
            <a:ext cx="4212431" cy="375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593683" y="4937124"/>
            <a:ext cx="7461600" cy="14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305991" y="613315"/>
            <a:ext cx="8532019" cy="284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3"/>
          </p:nvPr>
        </p:nvSpPr>
        <p:spPr>
          <a:xfrm>
            <a:off x="4625579" y="1055146"/>
            <a:ext cx="4212430" cy="375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841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0050" y="1188000"/>
            <a:ext cx="8343900" cy="336589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16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0A9BFA6A-9A63-4E2D-92C0-C77BFA750EDB}" type="datetime1">
              <a:rPr lang="de-DE" noProof="0" smtClean="0"/>
              <a:t>16.05.24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188000"/>
            <a:ext cx="4114799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43A9179C-E631-47AA-B9CB-ABFD8F596650}" type="datetime1">
              <a:rPr lang="de-DE" smtClean="0"/>
              <a:t>16.05.24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188720"/>
            <a:ext cx="4100831" cy="345948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43A9179C-E631-47AA-B9CB-ABFD8F596650}" type="datetime1">
              <a:rPr lang="de-DE" smtClean="0"/>
              <a:t>16.05.24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818" y="1937441"/>
            <a:ext cx="4098132" cy="27062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88C61DB6-D53F-456D-8864-56CE29C6E6BA}" type="datetime1">
              <a:rPr lang="de-DE" smtClean="0"/>
              <a:t>16.05.24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943101"/>
            <a:ext cx="4100831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88C61DB6-D53F-456D-8864-56CE29C6E6BA}" type="datetime1">
              <a:rPr lang="de-DE" smtClean="0"/>
              <a:t>16.05.24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0A1BF2A7-198D-4BCD-8375-CAC66677F609}" type="datetime1">
              <a:rPr lang="de-DE" smtClean="0"/>
              <a:t>16.05.24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4000" cy="3304540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0A1BF2A7-198D-4BCD-8375-CAC66677F609}" type="datetime1">
              <a:rPr lang="de-DE" smtClean="0"/>
              <a:t>16.05.24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4652492"/>
            <a:ext cx="914400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19"/>
            <a:ext cx="9144000" cy="34197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0A1BF2A7-198D-4BCD-8375-CAC66677F609}" type="datetime1">
              <a:rPr lang="de-DE" smtClean="0"/>
              <a:t>16.05.24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000" y="1187341"/>
            <a:ext cx="8351999" cy="3393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Institute </a:t>
            </a:r>
            <a:r>
              <a:rPr lang="de-DE" altLang="de-DE" dirty="0" err="1"/>
              <a:t>for</a:t>
            </a:r>
            <a:r>
              <a:rPr lang="de-DE" altLang="de-DE" dirty="0"/>
              <a:t> Technology (KIT).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07947" y="4741374"/>
            <a:ext cx="8928107" cy="745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31200"/>
            <a:ext cx="1079999" cy="500374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440409C-9897-4940-8DB3-931E759C1E19}" type="datetime3">
              <a:rPr lang="en-US" smtClean="0"/>
              <a:pPr/>
              <a:t>16 May 2024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 userDrawn="1"/>
        </p:nvSpPr>
        <p:spPr>
          <a:xfrm>
            <a:off x="1700330" y="4748824"/>
            <a:ext cx="3681295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/>
              <a:t>Chenran Xu</a:t>
            </a:r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5505450" y="4748824"/>
            <a:ext cx="3245053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900" dirty="0"/>
              <a:t>IBPT, KIT</a:t>
            </a:r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87" r:id="rId4"/>
    <p:sldLayoutId id="2147483678" r:id="rId5"/>
    <p:sldLayoutId id="2147483686" r:id="rId6"/>
    <p:sldLayoutId id="2147483688" r:id="rId7"/>
    <p:sldLayoutId id="2147483689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90" r:id="rId15"/>
  </p:sldLayoutIdLst>
  <p:hf hdr="0" ftr="0"/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03652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70423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7194" indent="-198888" algn="l" defTabSz="67407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729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75500" indent="-198888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453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3" orient="horz" pos="464" userDrawn="1">
          <p15:clr>
            <a:srgbClr val="F26B43"/>
          </p15:clr>
        </p15:guide>
        <p15:guide id="4" pos="4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arxiv.org/abs/2306.0373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sy-ml/cheetah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365443" y="1445895"/>
            <a:ext cx="8524557" cy="678179"/>
          </a:xfrm>
        </p:spPr>
        <p:txBody>
          <a:bodyPr>
            <a:noAutofit/>
          </a:bodyPr>
          <a:lstStyle/>
          <a:p>
            <a:r>
              <a:rPr lang="de-DE" sz="2400" dirty="0" err="1"/>
              <a:t>Cheetah</a:t>
            </a:r>
            <a:r>
              <a:rPr lang="de-DE" sz="2400" dirty="0"/>
              <a:t>: A High-Speed </a:t>
            </a:r>
            <a:r>
              <a:rPr lang="de-DE" sz="2400" dirty="0" err="1"/>
              <a:t>Differentiable</a:t>
            </a:r>
            <a:r>
              <a:rPr lang="de-DE" sz="2400" dirty="0"/>
              <a:t> Beam Dynamics Simulation Code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74325" y="2287906"/>
            <a:ext cx="8515675" cy="285114"/>
          </a:xfrm>
        </p:spPr>
        <p:txBody>
          <a:bodyPr>
            <a:normAutofit/>
          </a:bodyPr>
          <a:lstStyle/>
          <a:p>
            <a:r>
              <a:rPr lang="en-US" sz="1600" dirty="0"/>
              <a:t>Chenran Xu</a:t>
            </a:r>
            <a:r>
              <a:rPr lang="en-US" sz="1600" b="0" dirty="0"/>
              <a:t>, </a:t>
            </a:r>
            <a:r>
              <a:rPr lang="en-GB" sz="1600" b="0" dirty="0"/>
              <a:t>Jan Kaiser, Annika Eichler and Andrea Santamaria Garcia</a:t>
            </a:r>
          </a:p>
          <a:p>
            <a:endParaRPr lang="de-DE" dirty="0"/>
          </a:p>
        </p:txBody>
      </p:sp>
      <p:pic>
        <p:nvPicPr>
          <p:cNvPr id="4" name="Bildplatzhalt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3" b="10243"/>
          <a:stretch/>
        </p:blipFill>
        <p:spPr/>
      </p:pic>
    </p:spTree>
    <p:extLst>
      <p:ext uri="{BB962C8B-B14F-4D97-AF65-F5344CB8AC3E}">
        <p14:creationId xmlns:p14="http://schemas.microsoft.com/office/powerpoint/2010/main" val="2952058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7"/>
          <p:cNvPicPr preferRelativeResize="0"/>
          <p:nvPr/>
        </p:nvPicPr>
        <p:blipFill rotWithShape="1">
          <a:blip r:embed="rId3">
            <a:alphaModFix/>
          </a:blip>
          <a:srcRect r="6933"/>
          <a:stretch/>
        </p:blipFill>
        <p:spPr>
          <a:xfrm>
            <a:off x="896775" y="3303455"/>
            <a:ext cx="3030876" cy="13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305991" y="263002"/>
            <a:ext cx="853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buSzPts val="2300"/>
            </a:pPr>
            <a:r>
              <a:rPr lang="de" sz="2200"/>
              <a:t>Fast Reinforcement Learning</a:t>
            </a:r>
            <a:endParaRPr sz="2200"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2"/>
          </p:nvPr>
        </p:nvSpPr>
        <p:spPr>
          <a:xfrm>
            <a:off x="305990" y="613919"/>
            <a:ext cx="8532000" cy="28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de" sz="1300"/>
              <a:t>Transverse beam tuning at ARES</a:t>
            </a:r>
            <a:endParaRPr sz="1300"/>
          </a:p>
        </p:txBody>
      </p:sp>
      <p:grpSp>
        <p:nvGrpSpPr>
          <p:cNvPr id="192" name="Google Shape;192;p27"/>
          <p:cNvGrpSpPr/>
          <p:nvPr/>
        </p:nvGrpSpPr>
        <p:grpSpPr>
          <a:xfrm>
            <a:off x="5646434" y="881422"/>
            <a:ext cx="3299610" cy="1870441"/>
            <a:chOff x="5296401" y="419980"/>
            <a:chExt cx="3541827" cy="2035532"/>
          </a:xfrm>
        </p:grpSpPr>
        <p:pic>
          <p:nvPicPr>
            <p:cNvPr id="193" name="Google Shape;193;p27"/>
            <p:cNvPicPr preferRelativeResize="0"/>
            <p:nvPr/>
          </p:nvPicPr>
          <p:blipFill rotWithShape="1">
            <a:blip r:embed="rId4">
              <a:alphaModFix/>
            </a:blip>
            <a:srcRect t="3365"/>
            <a:stretch/>
          </p:blipFill>
          <p:spPr>
            <a:xfrm>
              <a:off x="5296401" y="419980"/>
              <a:ext cx="3541827" cy="2035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96401" y="2005950"/>
              <a:ext cx="1293698" cy="241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27"/>
          <p:cNvSpPr txBox="1"/>
          <p:nvPr/>
        </p:nvSpPr>
        <p:spPr>
          <a:xfrm>
            <a:off x="306000" y="1087844"/>
            <a:ext cx="4837500" cy="26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9999" indent="-166199">
              <a:lnSpc>
                <a:spcPct val="115000"/>
              </a:lnSpc>
              <a:buClr>
                <a:srgbClr val="000000"/>
              </a:buClr>
              <a:buSzPts val="1200"/>
              <a:buChar char="•"/>
            </a:pPr>
            <a:r>
              <a:rPr lang="de" sz="1200" dirty="0"/>
              <a:t>Train a </a:t>
            </a:r>
            <a:r>
              <a:rPr lang="de" sz="1200" dirty="0" err="1"/>
              <a:t>neural</a:t>
            </a:r>
            <a:r>
              <a:rPr lang="de" sz="1200" dirty="0"/>
              <a:t> network </a:t>
            </a:r>
            <a:r>
              <a:rPr lang="de" sz="1200" dirty="0" err="1"/>
              <a:t>policy</a:t>
            </a:r>
            <a:r>
              <a:rPr lang="de" sz="1200" dirty="0"/>
              <a:t> </a:t>
            </a:r>
            <a:r>
              <a:rPr lang="de" sz="1200" dirty="0" err="1"/>
              <a:t>to</a:t>
            </a:r>
            <a:r>
              <a:rPr lang="de" sz="1200" dirty="0"/>
              <a:t> </a:t>
            </a:r>
            <a:r>
              <a:rPr lang="de" sz="1200" b="1" dirty="0"/>
              <a:t>tune </a:t>
            </a:r>
            <a:r>
              <a:rPr lang="de" sz="1200" b="1" dirty="0" err="1"/>
              <a:t>transverse</a:t>
            </a:r>
            <a:r>
              <a:rPr lang="de" sz="1200" b="1" dirty="0"/>
              <a:t> beam </a:t>
            </a:r>
            <a:r>
              <a:rPr lang="de" sz="1200" b="1" dirty="0" err="1"/>
              <a:t>parameters</a:t>
            </a:r>
            <a:r>
              <a:rPr lang="de" sz="1200" dirty="0"/>
              <a:t> on a </a:t>
            </a:r>
            <a:r>
              <a:rPr lang="de" sz="1200" dirty="0" err="1"/>
              <a:t>diagnostic</a:t>
            </a:r>
            <a:r>
              <a:rPr lang="de" sz="1200" dirty="0"/>
              <a:t> screen </a:t>
            </a:r>
            <a:r>
              <a:rPr lang="de" sz="1200" dirty="0" err="1"/>
              <a:t>using</a:t>
            </a:r>
            <a:r>
              <a:rPr lang="de" sz="1200" dirty="0"/>
              <a:t> </a:t>
            </a:r>
            <a:r>
              <a:rPr lang="de" sz="1200" b="1" dirty="0" err="1"/>
              <a:t>five</a:t>
            </a:r>
            <a:r>
              <a:rPr lang="de" sz="1200" b="1" dirty="0"/>
              <a:t> </a:t>
            </a:r>
            <a:r>
              <a:rPr lang="de" sz="1200" b="1" dirty="0" err="1"/>
              <a:t>magnet</a:t>
            </a:r>
            <a:r>
              <a:rPr lang="de" sz="1200" dirty="0" err="1"/>
              <a:t>s</a:t>
            </a:r>
            <a:r>
              <a:rPr lang="de" sz="1200" dirty="0"/>
              <a:t> (3 </a:t>
            </a:r>
            <a:r>
              <a:rPr lang="de" sz="1200" dirty="0" err="1"/>
              <a:t>quadrupoles</a:t>
            </a:r>
            <a:r>
              <a:rPr lang="de" sz="1200" dirty="0"/>
              <a:t>, 2 </a:t>
            </a:r>
            <a:r>
              <a:rPr lang="de" sz="1200" dirty="0" err="1"/>
              <a:t>dipoles</a:t>
            </a:r>
            <a:r>
              <a:rPr lang="de" sz="1200" dirty="0"/>
              <a:t>).</a:t>
            </a:r>
            <a:endParaRPr sz="1200" dirty="0"/>
          </a:p>
          <a:p>
            <a:pPr marL="179999" indent="-166199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buSzPts val="1200"/>
              <a:buChar char="•"/>
            </a:pPr>
            <a:r>
              <a:rPr lang="de" sz="1200" dirty="0" err="1"/>
              <a:t>Would</a:t>
            </a:r>
            <a:r>
              <a:rPr lang="de" sz="1200" dirty="0"/>
              <a:t> </a:t>
            </a:r>
            <a:r>
              <a:rPr lang="de" sz="1200" dirty="0" err="1"/>
              <a:t>require</a:t>
            </a:r>
            <a:r>
              <a:rPr lang="de" sz="1200" dirty="0">
                <a:solidFill>
                  <a:schemeClr val="dk1"/>
                </a:solidFill>
              </a:rPr>
              <a:t> </a:t>
            </a:r>
            <a:r>
              <a:rPr lang="de" sz="1200" b="1" dirty="0">
                <a:solidFill>
                  <a:schemeClr val="dk1"/>
                </a:solidFill>
              </a:rPr>
              <a:t>3 </a:t>
            </a:r>
            <a:r>
              <a:rPr lang="de" sz="1200" b="1" dirty="0" err="1">
                <a:solidFill>
                  <a:schemeClr val="dk1"/>
                </a:solidFill>
              </a:rPr>
              <a:t>years</a:t>
            </a:r>
            <a:r>
              <a:rPr lang="de" sz="1200" b="1" dirty="0">
                <a:solidFill>
                  <a:schemeClr val="dk1"/>
                </a:solidFill>
              </a:rPr>
              <a:t> </a:t>
            </a:r>
            <a:r>
              <a:rPr lang="de" sz="1200" b="1" dirty="0" err="1">
                <a:solidFill>
                  <a:schemeClr val="dk1"/>
                </a:solidFill>
              </a:rPr>
              <a:t>of</a:t>
            </a:r>
            <a:r>
              <a:rPr lang="de" sz="1200" b="1" dirty="0">
                <a:solidFill>
                  <a:schemeClr val="dk1"/>
                </a:solidFill>
              </a:rPr>
              <a:t> beam time</a:t>
            </a:r>
            <a:r>
              <a:rPr lang="de" sz="1200" dirty="0">
                <a:solidFill>
                  <a:schemeClr val="dk1"/>
                </a:solidFill>
              </a:rPr>
              <a:t> </a:t>
            </a:r>
            <a:r>
              <a:rPr lang="de" sz="1200" dirty="0" err="1">
                <a:solidFill>
                  <a:schemeClr val="dk1"/>
                </a:solidFill>
              </a:rPr>
              <a:t>one</a:t>
            </a:r>
            <a:r>
              <a:rPr lang="de" sz="1200" dirty="0">
                <a:solidFill>
                  <a:schemeClr val="dk1"/>
                </a:solidFill>
              </a:rPr>
              <a:t> </a:t>
            </a:r>
            <a:r>
              <a:rPr lang="de" sz="1200" dirty="0" err="1">
                <a:solidFill>
                  <a:schemeClr val="dk1"/>
                </a:solidFill>
              </a:rPr>
              <a:t>the</a:t>
            </a:r>
            <a:r>
              <a:rPr lang="de" sz="1200" dirty="0">
                <a:solidFill>
                  <a:schemeClr val="dk1"/>
                </a:solidFill>
              </a:rPr>
              <a:t> real </a:t>
            </a:r>
            <a:r>
              <a:rPr lang="de" sz="1200" dirty="0" err="1">
                <a:solidFill>
                  <a:schemeClr val="dk1"/>
                </a:solidFill>
              </a:rPr>
              <a:t>machine</a:t>
            </a:r>
            <a:r>
              <a:rPr lang="de" sz="1200" dirty="0">
                <a:solidFill>
                  <a:schemeClr val="dk1"/>
                </a:solidFill>
              </a:rPr>
              <a:t>, </a:t>
            </a:r>
            <a:r>
              <a:rPr lang="de" sz="1200" dirty="0" err="1">
                <a:solidFill>
                  <a:schemeClr val="dk1"/>
                </a:solidFill>
              </a:rPr>
              <a:t>training</a:t>
            </a:r>
            <a:r>
              <a:rPr lang="de" sz="1200" dirty="0">
                <a:solidFill>
                  <a:schemeClr val="dk1"/>
                </a:solidFill>
              </a:rPr>
              <a:t> </a:t>
            </a:r>
            <a:r>
              <a:rPr lang="de" sz="1200" dirty="0" err="1">
                <a:solidFill>
                  <a:schemeClr val="dk1"/>
                </a:solidFill>
              </a:rPr>
              <a:t>would</a:t>
            </a:r>
            <a:r>
              <a:rPr lang="de" sz="1200" dirty="0">
                <a:solidFill>
                  <a:schemeClr val="dk1"/>
                </a:solidFill>
              </a:rPr>
              <a:t> </a:t>
            </a:r>
            <a:r>
              <a:rPr lang="de" sz="1200" dirty="0" err="1">
                <a:solidFill>
                  <a:schemeClr val="dk1"/>
                </a:solidFill>
              </a:rPr>
              <a:t>take</a:t>
            </a:r>
            <a:r>
              <a:rPr lang="de" sz="1200" dirty="0">
                <a:solidFill>
                  <a:schemeClr val="dk1"/>
                </a:solidFill>
              </a:rPr>
              <a:t> </a:t>
            </a:r>
            <a:r>
              <a:rPr lang="de" sz="1200" b="1" dirty="0">
                <a:solidFill>
                  <a:schemeClr val="dk1"/>
                </a:solidFill>
              </a:rPr>
              <a:t>11 </a:t>
            </a:r>
            <a:r>
              <a:rPr lang="de" sz="1200" b="1" dirty="0" err="1">
                <a:solidFill>
                  <a:schemeClr val="dk1"/>
                </a:solidFill>
              </a:rPr>
              <a:t>days</a:t>
            </a:r>
            <a:r>
              <a:rPr lang="de" sz="1200" b="1" dirty="0">
                <a:solidFill>
                  <a:schemeClr val="dk1"/>
                </a:solidFill>
              </a:rPr>
              <a:t> </a:t>
            </a:r>
            <a:r>
              <a:rPr lang="de" sz="1200" b="1" dirty="0" err="1">
                <a:solidFill>
                  <a:schemeClr val="dk1"/>
                </a:solidFill>
              </a:rPr>
              <a:t>with</a:t>
            </a:r>
            <a:r>
              <a:rPr lang="de" sz="1200" b="1" dirty="0">
                <a:solidFill>
                  <a:schemeClr val="dk1"/>
                </a:solidFill>
              </a:rPr>
              <a:t> </a:t>
            </a:r>
            <a:r>
              <a:rPr lang="de" sz="1200" b="1" dirty="0" err="1">
                <a:solidFill>
                  <a:schemeClr val="dk1"/>
                </a:solidFill>
              </a:rPr>
              <a:t>Ocelot</a:t>
            </a:r>
            <a:r>
              <a:rPr lang="de" sz="1200" dirty="0">
                <a:solidFill>
                  <a:schemeClr val="dk1"/>
                </a:solidFill>
              </a:rPr>
              <a:t>, </a:t>
            </a:r>
            <a:r>
              <a:rPr lang="de" sz="1200" dirty="0" err="1">
                <a:solidFill>
                  <a:schemeClr val="dk1"/>
                </a:solidFill>
              </a:rPr>
              <a:t>takes</a:t>
            </a:r>
            <a:r>
              <a:rPr lang="de" sz="1200" dirty="0">
                <a:solidFill>
                  <a:schemeClr val="dk1"/>
                </a:solidFill>
              </a:rPr>
              <a:t> ca. </a:t>
            </a:r>
            <a:r>
              <a:rPr lang="de" sz="1200" b="1" dirty="0">
                <a:solidFill>
                  <a:schemeClr val="dk1"/>
                </a:solidFill>
              </a:rPr>
              <a:t>1 </a:t>
            </a:r>
            <a:r>
              <a:rPr lang="de" sz="1200" b="1" dirty="0" err="1">
                <a:solidFill>
                  <a:schemeClr val="dk1"/>
                </a:solidFill>
              </a:rPr>
              <a:t>hour</a:t>
            </a:r>
            <a:r>
              <a:rPr lang="de" sz="1200" b="1" dirty="0">
                <a:solidFill>
                  <a:schemeClr val="dk1"/>
                </a:solidFill>
              </a:rPr>
              <a:t> </a:t>
            </a:r>
            <a:r>
              <a:rPr lang="de" sz="1200" b="1" dirty="0" err="1">
                <a:solidFill>
                  <a:schemeClr val="dk1"/>
                </a:solidFill>
              </a:rPr>
              <a:t>with</a:t>
            </a:r>
            <a:r>
              <a:rPr lang="de" sz="1200" b="1" dirty="0">
                <a:solidFill>
                  <a:schemeClr val="dk1"/>
                </a:solidFill>
              </a:rPr>
              <a:t> </a:t>
            </a:r>
            <a:r>
              <a:rPr lang="de" sz="1200" b="1" dirty="0" err="1">
                <a:solidFill>
                  <a:schemeClr val="dk1"/>
                </a:solidFill>
              </a:rPr>
              <a:t>Cheetah</a:t>
            </a:r>
            <a:r>
              <a:rPr lang="de" sz="1200" dirty="0">
                <a:solidFill>
                  <a:schemeClr val="dk1"/>
                </a:solidFill>
              </a:rPr>
              <a:t>.</a:t>
            </a:r>
            <a:endParaRPr sz="1200" dirty="0"/>
          </a:p>
          <a:p>
            <a:pPr marL="179999" indent="-166199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buSzPts val="1200"/>
              <a:buChar char="•"/>
            </a:pPr>
            <a:r>
              <a:rPr lang="de" sz="1200" dirty="0"/>
              <a:t>Deploy a RL-</a:t>
            </a:r>
            <a:r>
              <a:rPr lang="de" sz="1200" dirty="0" err="1"/>
              <a:t>trained</a:t>
            </a:r>
            <a:r>
              <a:rPr lang="de" sz="1200" dirty="0"/>
              <a:t> </a:t>
            </a:r>
            <a:r>
              <a:rPr lang="de" sz="1200" dirty="0" err="1"/>
              <a:t>optimisation</a:t>
            </a:r>
            <a:r>
              <a:rPr lang="de" sz="1200" dirty="0"/>
              <a:t> </a:t>
            </a:r>
            <a:r>
              <a:rPr lang="de" sz="1200" dirty="0" err="1"/>
              <a:t>algorithm</a:t>
            </a:r>
            <a:r>
              <a:rPr lang="de" sz="1200" dirty="0"/>
              <a:t> </a:t>
            </a:r>
            <a:r>
              <a:rPr lang="de" sz="1200" dirty="0" err="1"/>
              <a:t>to</a:t>
            </a:r>
            <a:r>
              <a:rPr lang="de" sz="1200" dirty="0"/>
              <a:t> </a:t>
            </a:r>
            <a:r>
              <a:rPr lang="de" sz="1200" dirty="0" err="1"/>
              <a:t>the</a:t>
            </a:r>
            <a:r>
              <a:rPr lang="de" sz="1200" dirty="0"/>
              <a:t> </a:t>
            </a:r>
            <a:r>
              <a:rPr lang="de" sz="1200" b="1" dirty="0"/>
              <a:t>real-</a:t>
            </a:r>
            <a:r>
              <a:rPr lang="de" sz="1200" b="1" dirty="0" err="1"/>
              <a:t>world</a:t>
            </a:r>
            <a:r>
              <a:rPr lang="de" sz="1200" dirty="0"/>
              <a:t> </a:t>
            </a:r>
            <a:r>
              <a:rPr lang="de" sz="1200" dirty="0" err="1"/>
              <a:t>with</a:t>
            </a:r>
            <a:r>
              <a:rPr lang="de" sz="1200" dirty="0"/>
              <a:t> </a:t>
            </a:r>
            <a:r>
              <a:rPr lang="de" sz="1200" b="1" dirty="0"/>
              <a:t>zero-</a:t>
            </a:r>
            <a:r>
              <a:rPr lang="de" sz="1200" b="1" dirty="0" err="1"/>
              <a:t>shot</a:t>
            </a:r>
            <a:r>
              <a:rPr lang="de" sz="1200" b="1" dirty="0"/>
              <a:t> </a:t>
            </a:r>
            <a:r>
              <a:rPr lang="de" sz="1200" b="1" dirty="0" err="1"/>
              <a:t>learning</a:t>
            </a:r>
            <a:r>
              <a:rPr lang="de" sz="1200" dirty="0"/>
              <a:t> </a:t>
            </a:r>
            <a:r>
              <a:rPr lang="de" sz="1200" dirty="0" err="1"/>
              <a:t>thanks</a:t>
            </a:r>
            <a:r>
              <a:rPr lang="de" sz="1200" dirty="0"/>
              <a:t> </a:t>
            </a:r>
            <a:r>
              <a:rPr lang="de" sz="1200" dirty="0" err="1"/>
              <a:t>to</a:t>
            </a:r>
            <a:r>
              <a:rPr lang="de" sz="1200" dirty="0"/>
              <a:t> </a:t>
            </a:r>
            <a:r>
              <a:rPr lang="de" sz="1200" b="1" dirty="0" err="1"/>
              <a:t>domain</a:t>
            </a:r>
            <a:r>
              <a:rPr lang="de" sz="1200" b="1" dirty="0"/>
              <a:t> </a:t>
            </a:r>
            <a:r>
              <a:rPr lang="de" sz="1200" b="1" dirty="0" err="1"/>
              <a:t>randomisation</a:t>
            </a:r>
            <a:endParaRPr sz="1200" b="1" dirty="0"/>
          </a:p>
          <a:p>
            <a:pPr marL="179999" indent="-166199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buSzPts val="1200"/>
              <a:buChar char="•"/>
            </a:pPr>
            <a:r>
              <a:rPr lang="de" sz="1200" dirty="0"/>
              <a:t>The </a:t>
            </a:r>
            <a:r>
              <a:rPr lang="de" sz="1200" dirty="0" err="1"/>
              <a:t>trained</a:t>
            </a:r>
            <a:r>
              <a:rPr lang="de" sz="1200" dirty="0"/>
              <a:t> </a:t>
            </a:r>
            <a:r>
              <a:rPr lang="de" sz="1200" dirty="0" err="1"/>
              <a:t>policy</a:t>
            </a:r>
            <a:r>
              <a:rPr lang="de" sz="1200" dirty="0"/>
              <a:t> </a:t>
            </a:r>
            <a:r>
              <a:rPr lang="de" sz="1200" dirty="0" err="1"/>
              <a:t>outperforms</a:t>
            </a:r>
            <a:r>
              <a:rPr lang="de" sz="1200" dirty="0"/>
              <a:t> </a:t>
            </a:r>
            <a:r>
              <a:rPr lang="de" sz="1200" dirty="0" err="1"/>
              <a:t>other</a:t>
            </a:r>
            <a:r>
              <a:rPr lang="de" sz="1200" dirty="0"/>
              <a:t> </a:t>
            </a:r>
            <a:r>
              <a:rPr lang="de" sz="1200" dirty="0" err="1"/>
              <a:t>optimisation</a:t>
            </a:r>
            <a:r>
              <a:rPr lang="de" sz="1200" dirty="0"/>
              <a:t> </a:t>
            </a:r>
            <a:r>
              <a:rPr lang="de" sz="1200" dirty="0" err="1"/>
              <a:t>algorithms</a:t>
            </a:r>
            <a:r>
              <a:rPr lang="de" sz="1200" dirty="0"/>
              <a:t> and expert human </a:t>
            </a:r>
            <a:r>
              <a:rPr lang="de" sz="1200" dirty="0" err="1"/>
              <a:t>operators</a:t>
            </a:r>
            <a:r>
              <a:rPr lang="de" sz="1200" dirty="0"/>
              <a:t>.</a:t>
            </a:r>
            <a:endParaRPr sz="1200" dirty="0"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90" y="3012394"/>
            <a:ext cx="4403026" cy="172210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4880390" y="2751863"/>
            <a:ext cx="39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de" sz="1200" b="1" dirty="0" err="1">
                <a:solidFill>
                  <a:schemeClr val="accent2"/>
                </a:solidFill>
              </a:rPr>
              <a:t>RLO</a:t>
            </a:r>
            <a:r>
              <a:rPr lang="de" sz="1200" b="1" dirty="0">
                <a:solidFill>
                  <a:schemeClr val="accent2"/>
                </a:solidFill>
              </a:rPr>
              <a:t> in ARES EA (</a:t>
            </a:r>
            <a:r>
              <a:rPr lang="de" sz="1200" b="1" dirty="0" err="1">
                <a:solidFill>
                  <a:schemeClr val="accent2"/>
                </a:solidFill>
              </a:rPr>
              <a:t>including</a:t>
            </a:r>
            <a:r>
              <a:rPr lang="de" sz="1200" b="1" dirty="0">
                <a:solidFill>
                  <a:schemeClr val="accent2"/>
                </a:solidFill>
              </a:rPr>
              <a:t> </a:t>
            </a:r>
            <a:r>
              <a:rPr lang="de" sz="1200" b="1" dirty="0" err="1">
                <a:solidFill>
                  <a:schemeClr val="accent2"/>
                </a:solidFill>
              </a:rPr>
              <a:t>feedback</a:t>
            </a:r>
            <a:r>
              <a:rPr lang="de" sz="1200" b="1" dirty="0">
                <a:solidFill>
                  <a:schemeClr val="accent2"/>
                </a:solidFill>
              </a:rPr>
              <a:t>)</a:t>
            </a:r>
            <a:endParaRPr sz="1200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FCFDE8-1E9C-2F34-8F7D-97F1EDFCDDD9}"/>
              </a:ext>
            </a:extLst>
          </p:cNvPr>
          <p:cNvSpPr txBox="1"/>
          <p:nvPr/>
        </p:nvSpPr>
        <p:spPr>
          <a:xfrm>
            <a:off x="5654469" y="4760290"/>
            <a:ext cx="2409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7"/>
              </a:rPr>
              <a:t>https://arxiv.org/abs/2306.03739</a:t>
            </a:r>
            <a:r>
              <a:rPr lang="zh-CN" altLang="en-US" sz="1200" dirty="0"/>
              <a:t> </a:t>
            </a:r>
            <a:endParaRPr lang="en-GB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8"/>
          <p:cNvPicPr preferRelativeResize="0"/>
          <p:nvPr/>
        </p:nvPicPr>
        <p:blipFill rotWithShape="1">
          <a:blip r:embed="rId3">
            <a:alphaModFix/>
          </a:blip>
          <a:srcRect l="7996" t="10132" r="7373" b="11182"/>
          <a:stretch/>
        </p:blipFill>
        <p:spPr>
          <a:xfrm>
            <a:off x="2756818" y="2405444"/>
            <a:ext cx="2652770" cy="219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657" y="262994"/>
            <a:ext cx="3243368" cy="4682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>
            <a:spLocks noGrp="1"/>
          </p:cNvSpPr>
          <p:nvPr>
            <p:ph type="title"/>
          </p:nvPr>
        </p:nvSpPr>
        <p:spPr>
          <a:xfrm>
            <a:off x="305991" y="263002"/>
            <a:ext cx="853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buSzPts val="2300"/>
            </a:pPr>
            <a:r>
              <a:rPr lang="de" sz="2200"/>
              <a:t>Gradient-based Tuning</a:t>
            </a:r>
            <a:endParaRPr sz="2200"/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2"/>
          </p:nvPr>
        </p:nvSpPr>
        <p:spPr>
          <a:xfrm>
            <a:off x="305990" y="613919"/>
            <a:ext cx="8532000" cy="28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de" sz="1300"/>
              <a:t>Transverse beam tuning at ARES</a:t>
            </a:r>
            <a:endParaRPr sz="1300"/>
          </a:p>
        </p:txBody>
      </p:sp>
      <p:sp>
        <p:nvSpPr>
          <p:cNvPr id="208" name="Google Shape;208;p28"/>
          <p:cNvSpPr txBox="1"/>
          <p:nvPr/>
        </p:nvSpPr>
        <p:spPr>
          <a:xfrm>
            <a:off x="306000" y="1087844"/>
            <a:ext cx="4837500" cy="26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9999" indent="-166199">
              <a:lnSpc>
                <a:spcPct val="115000"/>
              </a:lnSpc>
              <a:buClr>
                <a:srgbClr val="000000"/>
              </a:buClr>
              <a:buSzPts val="1200"/>
              <a:buChar char="•"/>
            </a:pPr>
            <a:r>
              <a:rPr lang="de" sz="1200"/>
              <a:t>Tune magnet settings or lattice parameters using the </a:t>
            </a:r>
            <a:r>
              <a:rPr lang="de" sz="1200" b="1"/>
              <a:t>gradient of the beam dynamics model</a:t>
            </a:r>
            <a:r>
              <a:rPr lang="de" sz="1200"/>
              <a:t> computed through </a:t>
            </a:r>
            <a:r>
              <a:rPr lang="de" sz="1200" b="1"/>
              <a:t>automatic differentiation</a:t>
            </a:r>
            <a:r>
              <a:rPr lang="de" sz="1200"/>
              <a:t>.</a:t>
            </a:r>
            <a:endParaRPr sz="1200"/>
          </a:p>
          <a:p>
            <a:pPr marL="179999" indent="-166199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buSzPts val="1200"/>
              <a:buChar char="•"/>
            </a:pPr>
            <a:r>
              <a:rPr lang="de" sz="1200"/>
              <a:t>Seamless </a:t>
            </a:r>
            <a:r>
              <a:rPr lang="de" sz="1200" b="1"/>
              <a:t>integration with PyTorch</a:t>
            </a:r>
            <a:r>
              <a:rPr lang="de" sz="1200"/>
              <a:t> tools tuning neural networks.</a:t>
            </a:r>
            <a:endParaRPr sz="1200"/>
          </a:p>
          <a:p>
            <a:pPr marL="179999" indent="-166199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Char char="•"/>
            </a:pPr>
            <a:r>
              <a:rPr lang="de" sz="1200"/>
              <a:t>Becomes very useful for </a:t>
            </a:r>
            <a:r>
              <a:rPr lang="de" sz="1200" b="1"/>
              <a:t>high-dimensional tuning tasks</a:t>
            </a:r>
            <a:r>
              <a:rPr lang="de" sz="1200">
                <a:solidFill>
                  <a:schemeClr val="dk1"/>
                </a:solidFill>
              </a:rPr>
              <a:t> (see neural network training).</a:t>
            </a:r>
            <a:endParaRPr sz="1200"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001" y="3004744"/>
            <a:ext cx="2265749" cy="144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title"/>
          </p:nvPr>
        </p:nvSpPr>
        <p:spPr>
          <a:xfrm>
            <a:off x="305991" y="263002"/>
            <a:ext cx="853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buSzPts val="2300"/>
            </a:pPr>
            <a:r>
              <a:rPr lang="de" sz="2200"/>
              <a:t>Gradient-based System Identification</a:t>
            </a:r>
            <a:endParaRPr sz="2200"/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2"/>
          </p:nvPr>
        </p:nvSpPr>
        <p:spPr>
          <a:xfrm>
            <a:off x="305990" y="613919"/>
            <a:ext cx="8532000" cy="28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de" sz="1300"/>
              <a:t>Quadrupole misalignments in the ARES Experimental Area</a:t>
            </a:r>
            <a:endParaRPr sz="1300"/>
          </a:p>
        </p:txBody>
      </p:sp>
      <p:sp>
        <p:nvSpPr>
          <p:cNvPr id="217" name="Google Shape;217;p29"/>
          <p:cNvSpPr txBox="1"/>
          <p:nvPr/>
        </p:nvSpPr>
        <p:spPr>
          <a:xfrm>
            <a:off x="306000" y="1087844"/>
            <a:ext cx="4837500" cy="26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9999" indent="-166199">
              <a:lnSpc>
                <a:spcPct val="115000"/>
              </a:lnSpc>
              <a:buClr>
                <a:srgbClr val="000000"/>
              </a:buClr>
              <a:buSzPts val="1200"/>
              <a:buChar char="•"/>
            </a:pPr>
            <a:r>
              <a:rPr lang="de" sz="1200"/>
              <a:t>Determine </a:t>
            </a:r>
            <a:r>
              <a:rPr lang="de" sz="1200" b="1"/>
              <a:t>hidden system properties</a:t>
            </a:r>
            <a:r>
              <a:rPr lang="de" sz="1200"/>
              <a:t> using the </a:t>
            </a:r>
            <a:r>
              <a:rPr lang="de" sz="1200" b="1"/>
              <a:t>gradient of the beam dynamics model</a:t>
            </a:r>
            <a:r>
              <a:rPr lang="de" sz="1200"/>
              <a:t> computed through </a:t>
            </a:r>
            <a:r>
              <a:rPr lang="de" sz="1200" b="1"/>
              <a:t>automatic differentiation</a:t>
            </a:r>
            <a:r>
              <a:rPr lang="de" sz="1200"/>
              <a:t>.</a:t>
            </a:r>
            <a:endParaRPr sz="1200"/>
          </a:p>
          <a:p>
            <a:pPr marL="179999" indent="-166199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buSzPts val="1200"/>
              <a:buChar char="•"/>
            </a:pPr>
            <a:r>
              <a:rPr lang="de" sz="1200"/>
              <a:t>Seamless </a:t>
            </a:r>
            <a:r>
              <a:rPr lang="de" sz="1200" b="1"/>
              <a:t>integration with PyTorch</a:t>
            </a:r>
            <a:r>
              <a:rPr lang="de" sz="1200"/>
              <a:t> tools tuning neural networks.</a:t>
            </a:r>
            <a:endParaRPr sz="1200"/>
          </a:p>
          <a:p>
            <a:pPr marL="179999" indent="-166199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Char char="•"/>
            </a:pPr>
            <a:r>
              <a:rPr lang="de" sz="1200"/>
              <a:t>Can be used in </a:t>
            </a:r>
            <a:r>
              <a:rPr lang="de" sz="1200" b="1"/>
              <a:t>combination with gradient-based tuning</a:t>
            </a:r>
            <a:r>
              <a:rPr lang="de" sz="1200"/>
              <a:t>.</a:t>
            </a:r>
            <a:endParaRPr sz="1200"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01" y="3004744"/>
            <a:ext cx="2265749" cy="144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 rotWithShape="1">
          <a:blip r:embed="rId4">
            <a:alphaModFix/>
          </a:blip>
          <a:srcRect t="33448" r="47409"/>
          <a:stretch/>
        </p:blipFill>
        <p:spPr>
          <a:xfrm>
            <a:off x="5396725" y="356044"/>
            <a:ext cx="3509924" cy="230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29"/>
          <p:cNvGrpSpPr/>
          <p:nvPr/>
        </p:nvGrpSpPr>
        <p:grpSpPr>
          <a:xfrm>
            <a:off x="5928875" y="3127806"/>
            <a:ext cx="2977776" cy="1065580"/>
            <a:chOff x="5928875" y="2967350"/>
            <a:chExt cx="2977776" cy="1065580"/>
          </a:xfrm>
        </p:grpSpPr>
        <p:pic>
          <p:nvPicPr>
            <p:cNvPr id="221" name="Google Shape;221;p29"/>
            <p:cNvPicPr preferRelativeResize="0"/>
            <p:nvPr/>
          </p:nvPicPr>
          <p:blipFill rotWithShape="1">
            <a:blip r:embed="rId5">
              <a:alphaModFix/>
            </a:blip>
            <a:srcRect r="4150"/>
            <a:stretch/>
          </p:blipFill>
          <p:spPr>
            <a:xfrm>
              <a:off x="5928875" y="3176675"/>
              <a:ext cx="2977776" cy="85625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2" name="Google Shape;222;p29"/>
            <p:cNvGrpSpPr/>
            <p:nvPr/>
          </p:nvGrpSpPr>
          <p:grpSpPr>
            <a:xfrm>
              <a:off x="6285750" y="3111900"/>
              <a:ext cx="301500" cy="301500"/>
              <a:chOff x="6303275" y="3235050"/>
              <a:chExt cx="301500" cy="301500"/>
            </a:xfrm>
          </p:grpSpPr>
          <p:cxnSp>
            <p:nvCxnSpPr>
              <p:cNvPr id="223" name="Google Shape;223;p29"/>
              <p:cNvCxnSpPr/>
              <p:nvPr/>
            </p:nvCxnSpPr>
            <p:spPr>
              <a:xfrm rot="10800000">
                <a:off x="6454025" y="3235050"/>
                <a:ext cx="0" cy="30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stealth" w="med" len="med"/>
                <a:tailEnd type="stealth" w="med" len="med"/>
              </a:ln>
            </p:spPr>
          </p:cxnSp>
          <p:cxnSp>
            <p:nvCxnSpPr>
              <p:cNvPr id="224" name="Google Shape;224;p29"/>
              <p:cNvCxnSpPr/>
              <p:nvPr/>
            </p:nvCxnSpPr>
            <p:spPr>
              <a:xfrm rot="10800000">
                <a:off x="6454025" y="3235050"/>
                <a:ext cx="0" cy="30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stealth" w="med" len="med"/>
                <a:tailEnd type="stealth" w="med" len="med"/>
              </a:ln>
            </p:spPr>
          </p:cxnSp>
        </p:grpSp>
        <p:grpSp>
          <p:nvGrpSpPr>
            <p:cNvPr id="225" name="Google Shape;225;p29"/>
            <p:cNvGrpSpPr/>
            <p:nvPr/>
          </p:nvGrpSpPr>
          <p:grpSpPr>
            <a:xfrm>
              <a:off x="6779900" y="3061775"/>
              <a:ext cx="301500" cy="301500"/>
              <a:chOff x="6303275" y="3235050"/>
              <a:chExt cx="301500" cy="301500"/>
            </a:xfrm>
          </p:grpSpPr>
          <p:cxnSp>
            <p:nvCxnSpPr>
              <p:cNvPr id="226" name="Google Shape;226;p29"/>
              <p:cNvCxnSpPr/>
              <p:nvPr/>
            </p:nvCxnSpPr>
            <p:spPr>
              <a:xfrm rot="10800000">
                <a:off x="6454025" y="3235050"/>
                <a:ext cx="0" cy="30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stealth" w="med" len="med"/>
                <a:tailEnd type="stealth" w="med" len="med"/>
              </a:ln>
            </p:spPr>
          </p:cxnSp>
          <p:cxnSp>
            <p:nvCxnSpPr>
              <p:cNvPr id="227" name="Google Shape;227;p29"/>
              <p:cNvCxnSpPr/>
              <p:nvPr/>
            </p:nvCxnSpPr>
            <p:spPr>
              <a:xfrm rot="10800000">
                <a:off x="6454025" y="3235050"/>
                <a:ext cx="0" cy="30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stealth" w="med" len="med"/>
                <a:tailEnd type="stealth" w="med" len="med"/>
              </a:ln>
            </p:spPr>
          </p:cxnSp>
        </p:grpSp>
        <p:grpSp>
          <p:nvGrpSpPr>
            <p:cNvPr id="228" name="Google Shape;228;p29"/>
            <p:cNvGrpSpPr/>
            <p:nvPr/>
          </p:nvGrpSpPr>
          <p:grpSpPr>
            <a:xfrm>
              <a:off x="7574675" y="2967350"/>
              <a:ext cx="301500" cy="301500"/>
              <a:chOff x="6303275" y="3235050"/>
              <a:chExt cx="301500" cy="301500"/>
            </a:xfrm>
          </p:grpSpPr>
          <p:cxnSp>
            <p:nvCxnSpPr>
              <p:cNvPr id="229" name="Google Shape;229;p29"/>
              <p:cNvCxnSpPr/>
              <p:nvPr/>
            </p:nvCxnSpPr>
            <p:spPr>
              <a:xfrm rot="10800000">
                <a:off x="6454025" y="3235050"/>
                <a:ext cx="0" cy="30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stealth" w="med" len="med"/>
                <a:tailEnd type="stealth" w="med" len="med"/>
              </a:ln>
            </p:spPr>
          </p:cxnSp>
          <p:cxnSp>
            <p:nvCxnSpPr>
              <p:cNvPr id="230" name="Google Shape;230;p29"/>
              <p:cNvCxnSpPr/>
              <p:nvPr/>
            </p:nvCxnSpPr>
            <p:spPr>
              <a:xfrm rot="10800000">
                <a:off x="6454025" y="3235050"/>
                <a:ext cx="0" cy="30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stealth" w="med" len="med"/>
                <a:tailEnd type="stealth" w="med" len="med"/>
              </a:ln>
            </p:spPr>
          </p:cxnSp>
        </p:grpSp>
      </p:grpSp>
      <p:pic>
        <p:nvPicPr>
          <p:cNvPr id="231" name="Google Shape;23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4840" y="2351184"/>
            <a:ext cx="3377824" cy="234509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/>
          <p:nvPr/>
        </p:nvSpPr>
        <p:spPr>
          <a:xfrm>
            <a:off x="8315900" y="499919"/>
            <a:ext cx="5220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233" name="Google Shape;233;p29"/>
          <p:cNvSpPr/>
          <p:nvPr/>
        </p:nvSpPr>
        <p:spPr>
          <a:xfrm>
            <a:off x="8315900" y="1718344"/>
            <a:ext cx="5220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305991" y="263002"/>
            <a:ext cx="853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buSzPts val="2300"/>
            </a:pPr>
            <a:r>
              <a:rPr lang="de" sz="2200"/>
              <a:t>Physics-based Prior Mean for Bayesian Optimisation</a:t>
            </a:r>
            <a:endParaRPr sz="2200"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2"/>
          </p:nvPr>
        </p:nvSpPr>
        <p:spPr>
          <a:xfrm>
            <a:off x="305990" y="613919"/>
            <a:ext cx="8532000" cy="28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de" sz="1300"/>
              <a:t>Combine Cheetah with BO</a:t>
            </a:r>
            <a:endParaRPr sz="1300"/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731" y="3238028"/>
            <a:ext cx="2195300" cy="148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/>
          <p:nvPr/>
        </p:nvSpPr>
        <p:spPr>
          <a:xfrm>
            <a:off x="306000" y="1087844"/>
            <a:ext cx="4319700" cy="26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9999" indent="-166199">
              <a:lnSpc>
                <a:spcPct val="115000"/>
              </a:lnSpc>
              <a:buClr>
                <a:srgbClr val="000000"/>
              </a:buClr>
              <a:buSzPts val="1200"/>
              <a:buChar char="•"/>
            </a:pPr>
            <a:r>
              <a:rPr lang="de" sz="1200"/>
              <a:t>A physics-informed prior can help </a:t>
            </a:r>
            <a:r>
              <a:rPr lang="de" sz="1200" b="1"/>
              <a:t>improve the performance of BO</a:t>
            </a:r>
            <a:r>
              <a:rPr lang="de" sz="1200"/>
              <a:t> by preventing over-exploitation.</a:t>
            </a:r>
            <a:endParaRPr sz="1200"/>
          </a:p>
          <a:p>
            <a:pPr marL="179999" indent="-166199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buSzPts val="1200"/>
              <a:buChar char="•"/>
            </a:pPr>
            <a:r>
              <a:rPr lang="de" sz="1200"/>
              <a:t>Cheetah’s differentiability allows </a:t>
            </a:r>
            <a:r>
              <a:rPr lang="de" sz="1200" b="1"/>
              <a:t>efficient acquisition function optimisation</a:t>
            </a:r>
            <a:r>
              <a:rPr lang="de" sz="1200"/>
              <a:t> using gradient descent methods in modern BO packages like BoTorch.</a:t>
            </a:r>
            <a:endParaRPr sz="1200"/>
          </a:p>
          <a:p>
            <a:pPr marL="179999" indent="-166199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buSzPts val="1200"/>
              <a:buChar char="•"/>
            </a:pPr>
            <a:r>
              <a:rPr lang="de" sz="1200"/>
              <a:t>Has well-defined behaviour and </a:t>
            </a:r>
            <a:r>
              <a:rPr lang="de" sz="1200" b="1"/>
              <a:t>does not need data</a:t>
            </a:r>
            <a:r>
              <a:rPr lang="de" sz="1200"/>
              <a:t> to train like neural network priors.</a:t>
            </a:r>
            <a:endParaRPr sz="1200"/>
          </a:p>
          <a:p>
            <a:pPr marL="179999" indent="-166199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Char char="•"/>
            </a:pPr>
            <a:r>
              <a:rPr lang="de" sz="1200"/>
              <a:t>Can be used in </a:t>
            </a:r>
            <a:r>
              <a:rPr lang="de" sz="1200" b="1"/>
              <a:t>combination with gradient-based system identification</a:t>
            </a:r>
            <a:r>
              <a:rPr lang="de" sz="1200"/>
              <a:t> to overcome model inaccuracies.</a:t>
            </a:r>
            <a:endParaRPr sz="1200"/>
          </a:p>
        </p:txBody>
      </p:sp>
      <p:grpSp>
        <p:nvGrpSpPr>
          <p:cNvPr id="243" name="Google Shape;243;p30"/>
          <p:cNvGrpSpPr/>
          <p:nvPr/>
        </p:nvGrpSpPr>
        <p:grpSpPr>
          <a:xfrm>
            <a:off x="4860000" y="1087844"/>
            <a:ext cx="4139600" cy="3321326"/>
            <a:chOff x="4860000" y="1331475"/>
            <a:chExt cx="4139600" cy="3321326"/>
          </a:xfrm>
        </p:grpSpPr>
        <p:pic>
          <p:nvPicPr>
            <p:cNvPr id="244" name="Google Shape;24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60000" y="1685470"/>
              <a:ext cx="3978027" cy="2967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30"/>
            <p:cNvSpPr txBox="1"/>
            <p:nvPr/>
          </p:nvSpPr>
          <p:spPr>
            <a:xfrm>
              <a:off x="5042000" y="1331475"/>
              <a:ext cx="395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de" sz="1200" b="1" dirty="0" err="1">
                  <a:solidFill>
                    <a:schemeClr val="accent2"/>
                  </a:solidFill>
                </a:rPr>
                <a:t>FODO</a:t>
              </a:r>
              <a:r>
                <a:rPr lang="de" sz="1200" b="1" dirty="0">
                  <a:solidFill>
                    <a:schemeClr val="accent2"/>
                  </a:solidFill>
                </a:rPr>
                <a:t> </a:t>
              </a:r>
              <a:r>
                <a:rPr lang="de" sz="1200" b="1" dirty="0" err="1">
                  <a:solidFill>
                    <a:schemeClr val="accent2"/>
                  </a:solidFill>
                </a:rPr>
                <a:t>cell</a:t>
              </a:r>
              <a:r>
                <a:rPr lang="de" sz="1200" b="1" dirty="0">
                  <a:solidFill>
                    <a:schemeClr val="accent2"/>
                  </a:solidFill>
                </a:rPr>
                <a:t> beam </a:t>
              </a:r>
              <a:r>
                <a:rPr lang="de" sz="1200" b="1" dirty="0" err="1">
                  <a:solidFill>
                    <a:schemeClr val="accent2"/>
                  </a:solidFill>
                </a:rPr>
                <a:t>focusing</a:t>
              </a:r>
              <a:r>
                <a:rPr lang="de" sz="1200" b="1" dirty="0">
                  <a:solidFill>
                    <a:schemeClr val="accent2"/>
                  </a:solidFill>
                </a:rPr>
                <a:t> </a:t>
              </a:r>
              <a:r>
                <a:rPr lang="de" sz="1200" b="1" dirty="0" err="1">
                  <a:solidFill>
                    <a:schemeClr val="accent2"/>
                  </a:solidFill>
                </a:rPr>
                <a:t>example</a:t>
              </a:r>
              <a:endParaRPr sz="1200" b="1" dirty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/>
        </p:nvSpPr>
        <p:spPr>
          <a:xfrm>
            <a:off x="306000" y="1087844"/>
            <a:ext cx="4941300" cy="26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9999" indent="-166199">
              <a:lnSpc>
                <a:spcPct val="115000"/>
              </a:lnSpc>
              <a:buClr>
                <a:srgbClr val="000000"/>
              </a:buClr>
              <a:buSzPts val="1200"/>
              <a:buChar char="•"/>
            </a:pPr>
            <a:r>
              <a:rPr lang="de" sz="1200"/>
              <a:t>Replace / </a:t>
            </a:r>
            <a:r>
              <a:rPr lang="de" sz="1200" b="1"/>
              <a:t>augment Cheetah</a:t>
            </a:r>
            <a:r>
              <a:rPr lang="de" sz="1200"/>
              <a:t> elements with neural network surrogates trained on high-fidelity simulations or real data.</a:t>
            </a:r>
            <a:endParaRPr sz="1200"/>
          </a:p>
          <a:p>
            <a:pPr marL="179999" indent="-166199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buSzPts val="1200"/>
              <a:buChar char="•"/>
            </a:pPr>
            <a:r>
              <a:rPr lang="de" sz="1200"/>
              <a:t>Neural networks implemented in PyTorch are effectively </a:t>
            </a:r>
            <a:r>
              <a:rPr lang="de" sz="1200" b="1"/>
              <a:t>native</a:t>
            </a:r>
            <a:r>
              <a:rPr lang="de" sz="1200"/>
              <a:t> to Cheetah. </a:t>
            </a:r>
            <a:r>
              <a:rPr lang="de" sz="1200" b="1"/>
              <a:t>Differentiability</a:t>
            </a:r>
            <a:r>
              <a:rPr lang="de" sz="1200"/>
              <a:t> is preserved. Integration is </a:t>
            </a:r>
            <a:r>
              <a:rPr lang="de" sz="1200" b="1"/>
              <a:t>easy</a:t>
            </a:r>
            <a:r>
              <a:rPr lang="de" sz="1200"/>
              <a:t>.</a:t>
            </a:r>
            <a:endParaRPr sz="1200"/>
          </a:p>
          <a:p>
            <a:pPr marL="179999" indent="-166199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Char char="•"/>
            </a:pPr>
            <a:r>
              <a:rPr lang="de" sz="1200"/>
              <a:t>Example: </a:t>
            </a:r>
            <a:r>
              <a:rPr lang="de" sz="1200" b="1"/>
              <a:t>Tracking with space charge</a:t>
            </a:r>
            <a:r>
              <a:rPr lang="de" sz="1200"/>
              <a:t> through quadrupole 3 orders of magnitude faster than Ocelot (</a:t>
            </a:r>
            <a:r>
              <a:rPr lang="de" sz="1200" b="1"/>
              <a:t>370 microseconds</a:t>
            </a:r>
            <a:r>
              <a:rPr lang="de" sz="1200"/>
              <a:t>).</a:t>
            </a:r>
            <a:endParaRPr sz="1200"/>
          </a:p>
        </p:txBody>
      </p:sp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305991" y="263002"/>
            <a:ext cx="853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buSzPts val="2300"/>
            </a:pPr>
            <a:r>
              <a:rPr lang="de" sz="2200"/>
              <a:t>Integrate Modular Neural Network Surrogate Models</a:t>
            </a:r>
            <a:endParaRPr sz="2200"/>
          </a:p>
        </p:txBody>
      </p:sp>
      <p:sp>
        <p:nvSpPr>
          <p:cNvPr id="253" name="Google Shape;253;p31"/>
          <p:cNvSpPr txBox="1">
            <a:spLocks noGrp="1"/>
          </p:cNvSpPr>
          <p:nvPr>
            <p:ph type="body" idx="2"/>
          </p:nvPr>
        </p:nvSpPr>
        <p:spPr>
          <a:xfrm>
            <a:off x="305990" y="613919"/>
            <a:ext cx="8532000" cy="28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de" sz="1300"/>
              <a:t>Increasing Cheetah’s fidelity with surrogate models than can be reused</a:t>
            </a:r>
            <a:endParaRPr sz="1300"/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550" y="1087833"/>
            <a:ext cx="3178476" cy="99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550" y="3787608"/>
            <a:ext cx="3178476" cy="9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999" y="2800944"/>
            <a:ext cx="4941348" cy="19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1"/>
          <p:cNvPicPr preferRelativeResize="0"/>
          <p:nvPr/>
        </p:nvPicPr>
        <p:blipFill rotWithShape="1">
          <a:blip r:embed="rId6">
            <a:alphaModFix/>
          </a:blip>
          <a:srcRect t="10378"/>
          <a:stretch/>
        </p:blipFill>
        <p:spPr>
          <a:xfrm>
            <a:off x="5247301" y="2201031"/>
            <a:ext cx="3875951" cy="14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A7DC0-E8E2-614A-3B32-E1206485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16.05.24</a:t>
            </a:fld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8E0D6-3348-9269-A6F6-2378A83E4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15</a:t>
            </a:fld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B6645-7CF6-C128-5D23-B6F642BFA783}"/>
              </a:ext>
            </a:extLst>
          </p:cNvPr>
          <p:cNvSpPr txBox="1"/>
          <p:nvPr/>
        </p:nvSpPr>
        <p:spPr>
          <a:xfrm>
            <a:off x="396000" y="1576230"/>
            <a:ext cx="3871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Cheetah?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can you do with Cheetah?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2"/>
                </a:solidFill>
              </a:rPr>
              <a:t>What is the development plan?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3CC68C-F32B-D6D2-25EF-32739C308057}"/>
              </a:ext>
            </a:extLst>
          </p:cNvPr>
          <p:cNvSpPr txBox="1">
            <a:spLocks/>
          </p:cNvSpPr>
          <p:nvPr/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/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39999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7E7F15-A093-ED12-D83C-AA27329C4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0045F-C6DA-C408-981F-26039F30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16.05.24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064BC-B8DD-01CD-B734-06DE1A4B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5528F0-AB11-D291-52CA-50D94FA05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Space Charge Integration</a:t>
            </a:r>
          </a:p>
        </p:txBody>
      </p:sp>
    </p:spTree>
    <p:extLst>
      <p:ext uri="{BB962C8B-B14F-4D97-AF65-F5344CB8AC3E}">
        <p14:creationId xmlns:p14="http://schemas.microsoft.com/office/powerpoint/2010/main" val="2682913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7E7F15-A093-ED12-D83C-AA27329C4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Exact transfer maps for drift,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Use transfer maps from Hamiltonians and track with </a:t>
            </a:r>
            <a:r>
              <a:rPr lang="en-US" sz="1400" i="1" dirty="0"/>
              <a:t>kick-drift-kick</a:t>
            </a:r>
            <a:r>
              <a:rPr lang="en-US" sz="1400" dirty="0"/>
              <a:t> for other magnets (as modeled in Bmad)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0045F-C6DA-C408-981F-26039F30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16.05.24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064BC-B8DD-01CD-B734-06DE1A4B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5528F0-AB11-D291-52CA-50D94FA05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Higher-order Tracking</a:t>
            </a:r>
          </a:p>
        </p:txBody>
      </p:sp>
    </p:spTree>
    <p:extLst>
      <p:ext uri="{BB962C8B-B14F-4D97-AF65-F5344CB8AC3E}">
        <p14:creationId xmlns:p14="http://schemas.microsoft.com/office/powerpoint/2010/main" val="209706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A7DC0-E8E2-614A-3B32-E1206485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16.05.24</a:t>
            </a:fld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8E0D6-3348-9269-A6F6-2378A83E4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</a:t>
            </a:fld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B6645-7CF6-C128-5D23-B6F642BFA783}"/>
              </a:ext>
            </a:extLst>
          </p:cNvPr>
          <p:cNvSpPr txBox="1"/>
          <p:nvPr/>
        </p:nvSpPr>
        <p:spPr>
          <a:xfrm>
            <a:off x="396000" y="1576230"/>
            <a:ext cx="3743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Cheetah?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can you do with Cheetah?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the development plan?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3CC68C-F32B-D6D2-25EF-32739C308057}"/>
              </a:ext>
            </a:extLst>
          </p:cNvPr>
          <p:cNvSpPr txBox="1">
            <a:spLocks/>
          </p:cNvSpPr>
          <p:nvPr/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/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50295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458BAB-FA53-96CB-AA73-CB8DA8A63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184" y="978450"/>
            <a:ext cx="7504372" cy="3365893"/>
          </a:xfrm>
        </p:spPr>
        <p:txBody>
          <a:bodyPr>
            <a:noAutofit/>
          </a:bodyPr>
          <a:lstStyle/>
          <a:p>
            <a:pPr marL="179999" indent="-166199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buSzPts val="1200"/>
              <a:buFontTx/>
              <a:buChar char="•"/>
            </a:pPr>
            <a:r>
              <a:rPr lang="en-GB" sz="1400" dirty="0"/>
              <a:t>Python package for beam dynamics simulation based on </a:t>
            </a:r>
            <a:r>
              <a:rPr lang="en-GB" sz="1400" dirty="0" err="1"/>
              <a:t>PyTorch</a:t>
            </a:r>
            <a:r>
              <a:rPr lang="en-GB" sz="1400" dirty="0"/>
              <a:t> for use with machine learning applications</a:t>
            </a:r>
          </a:p>
          <a:p>
            <a:pPr marL="179999" lvl="0" indent="-1661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GB" sz="1400" dirty="0"/>
              <a:t>Two main features in support of ML applications:</a:t>
            </a:r>
          </a:p>
          <a:p>
            <a:pPr marL="469900" lvl="1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GB" sz="1400" b="1" dirty="0"/>
              <a:t>Ultra-fast compute</a:t>
            </a:r>
            <a:r>
              <a:rPr lang="en-GB" sz="1400" dirty="0"/>
              <a:t>: Cheetah can run order of magnitude faster than some other codes.</a:t>
            </a:r>
          </a:p>
          <a:p>
            <a:pPr marL="469900" lvl="1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GB" sz="1400" b="1" dirty="0"/>
              <a:t>Differentiability</a:t>
            </a:r>
            <a:r>
              <a:rPr lang="en-GB" sz="1400" dirty="0"/>
              <a:t>: Based on </a:t>
            </a:r>
            <a:r>
              <a:rPr lang="en-GB" sz="1400" dirty="0" err="1"/>
              <a:t>PyTorch</a:t>
            </a:r>
            <a:r>
              <a:rPr lang="en-GB" sz="1400" dirty="0"/>
              <a:t>, Cheetah supports automatic differentiation for all its computations.</a:t>
            </a:r>
          </a:p>
          <a:p>
            <a:pPr marL="266700" lvl="0" indent="-254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GB" sz="1400" dirty="0"/>
              <a:t>Incidentally, Cheetah provides full </a:t>
            </a:r>
            <a:r>
              <a:rPr lang="en-GB" sz="1400" b="1" dirty="0"/>
              <a:t>GPU support</a:t>
            </a:r>
            <a:r>
              <a:rPr lang="en-GB" sz="1400" dirty="0"/>
              <a:t> and </a:t>
            </a:r>
            <a:r>
              <a:rPr lang="en-GB" sz="1400" b="1" dirty="0"/>
              <a:t>integrates seamlessly with ML</a:t>
            </a:r>
            <a:r>
              <a:rPr lang="en-GB" sz="1400" dirty="0"/>
              <a:t> models built in </a:t>
            </a:r>
            <a:r>
              <a:rPr lang="en-GB" sz="1400" dirty="0" err="1"/>
              <a:t>PyTorch</a:t>
            </a:r>
            <a:r>
              <a:rPr lang="en-GB" sz="1400" dirty="0"/>
              <a:t>.</a:t>
            </a:r>
          </a:p>
          <a:p>
            <a:pPr marL="179999" lvl="0" indent="-1661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GB" sz="1400" dirty="0"/>
              <a:t>Designed to be </a:t>
            </a:r>
            <a:r>
              <a:rPr lang="en-GB" sz="1400" b="1" dirty="0"/>
              <a:t>easy to use</a:t>
            </a:r>
            <a:r>
              <a:rPr lang="en-GB" sz="1400" dirty="0"/>
              <a:t> and </a:t>
            </a:r>
            <a:r>
              <a:rPr lang="en-GB" sz="1400" b="1" dirty="0"/>
              <a:t>easy to extend</a:t>
            </a:r>
            <a:r>
              <a:rPr lang="en-GB" sz="1400" dirty="0"/>
              <a:t>.</a:t>
            </a:r>
          </a:p>
          <a:p>
            <a:pPr marL="469900" lvl="1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GB" sz="1400" dirty="0"/>
              <a:t>We generally aim for high </a:t>
            </a:r>
            <a:r>
              <a:rPr lang="en-GB" sz="1400" b="1" dirty="0"/>
              <a:t>code quality</a:t>
            </a:r>
            <a:r>
              <a:rPr lang="en-GB" sz="1400" dirty="0"/>
              <a:t>!</a:t>
            </a:r>
          </a:p>
          <a:p>
            <a:pPr marL="469900" lvl="1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GB" sz="1400" b="1" dirty="0"/>
              <a:t>Black</a:t>
            </a:r>
            <a:r>
              <a:rPr lang="en-GB" sz="1400" dirty="0"/>
              <a:t> / </a:t>
            </a:r>
            <a:r>
              <a:rPr lang="en-GB" sz="1400" b="1" dirty="0" err="1"/>
              <a:t>isort</a:t>
            </a:r>
            <a:r>
              <a:rPr lang="en-GB" sz="1400" dirty="0"/>
              <a:t> code formatting + </a:t>
            </a:r>
            <a:r>
              <a:rPr lang="en-GB" sz="1400" b="1" dirty="0"/>
              <a:t>flake8</a:t>
            </a:r>
            <a:r>
              <a:rPr lang="en-GB" sz="1400" dirty="0"/>
              <a:t> conformity enforced.</a:t>
            </a:r>
          </a:p>
          <a:p>
            <a:pPr marL="469900" lvl="1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GB" sz="1400" dirty="0"/>
              <a:t>Encourage proper procedures in GitHub repository (automatic tests / PR templates, good </a:t>
            </a:r>
            <a:r>
              <a:rPr lang="en-GB" sz="1400" b="1" dirty="0"/>
              <a:t>documentation</a:t>
            </a:r>
            <a:r>
              <a:rPr lang="en-GB" sz="1400" dirty="0"/>
              <a:t> etc.)</a:t>
            </a:r>
          </a:p>
          <a:p>
            <a:endParaRPr lang="en-GB" sz="1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E0E7B-82DE-269E-AB77-ED6135B6F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16.05.24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FFA5A-3DD3-8A00-C61C-5B2AD210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D1584A-8D2C-93EE-2073-2E7F29EF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Cheetah?</a:t>
            </a:r>
          </a:p>
        </p:txBody>
      </p:sp>
      <p:pic>
        <p:nvPicPr>
          <p:cNvPr id="1026" name="Picture 2" descr="upload.wikimedia.org/wikipedia/commons/thumb/1/10/...">
            <a:extLst>
              <a:ext uri="{FF2B5EF4-FFF2-40B4-BE49-F238E27FC236}">
                <a16:creationId xmlns:a16="http://schemas.microsoft.com/office/drawing/2014/main" id="{923323B8-D255-9C6A-21F2-0A23D1BAE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56" y="1917391"/>
            <a:ext cx="327307" cy="39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50FB5383-87BD-CCC1-B2C8-596AC77DF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590" y="1955156"/>
            <a:ext cx="327307" cy="35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04E09745-4489-B9D4-C4E5-3D6FFD5BF0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3556" y="978450"/>
            <a:ext cx="575620" cy="57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3;p3">
            <a:extLst>
              <a:ext uri="{FF2B5EF4-FFF2-40B4-BE49-F238E27FC236}">
                <a16:creationId xmlns:a16="http://schemas.microsoft.com/office/drawing/2014/main" id="{BCCDDA42-9F83-8131-5E71-5847AD405F9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3385" y="296244"/>
            <a:ext cx="595313" cy="595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5291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D77756-7BA1-90E5-E83B-7D310ED5F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16.05.24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D47C6-E9E6-32F5-04B0-26043D85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B8E666-BA4C-CDD8-1262-3E0521EB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installation and usage</a:t>
            </a:r>
          </a:p>
        </p:txBody>
      </p:sp>
      <p:pic>
        <p:nvPicPr>
          <p:cNvPr id="6" name="Google Shape;148;p23">
            <a:extLst>
              <a:ext uri="{FF2B5EF4-FFF2-40B4-BE49-F238E27FC236}">
                <a16:creationId xmlns:a16="http://schemas.microsoft.com/office/drawing/2014/main" id="{2F98F469-9AFC-232A-A0A4-8710E163CFA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5012" t="15570" r="7942" b="5442"/>
          <a:stretch/>
        </p:blipFill>
        <p:spPr>
          <a:xfrm>
            <a:off x="396000" y="1570428"/>
            <a:ext cx="2939663" cy="13631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2022C2-9E5C-1A3F-6D2A-DF7656604E2B}"/>
              </a:ext>
            </a:extLst>
          </p:cNvPr>
          <p:cNvSpPr txBox="1"/>
          <p:nvPr/>
        </p:nvSpPr>
        <p:spPr>
          <a:xfrm>
            <a:off x="379184" y="1157344"/>
            <a:ext cx="3941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Install simply as a python package: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087C62-A90F-83ED-47DE-65109D0B7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251" y="1301437"/>
            <a:ext cx="3941067" cy="3447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71ADD9-471E-DC92-3E26-4229C6DEE6D1}"/>
              </a:ext>
            </a:extLst>
          </p:cNvPr>
          <p:cNvSpPr txBox="1"/>
          <p:nvPr/>
        </p:nvSpPr>
        <p:spPr>
          <a:xfrm>
            <a:off x="4589312" y="1166509"/>
            <a:ext cx="3941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Load an initial beam and start tracking</a:t>
            </a:r>
          </a:p>
        </p:txBody>
      </p:sp>
      <p:sp>
        <p:nvSpPr>
          <p:cNvPr id="12" name="Google Shape;151;p23">
            <a:extLst>
              <a:ext uri="{FF2B5EF4-FFF2-40B4-BE49-F238E27FC236}">
                <a16:creationId xmlns:a16="http://schemas.microsoft.com/office/drawing/2014/main" id="{72809A9B-91B8-B72C-60DB-7BE55E798887}"/>
              </a:ext>
            </a:extLst>
          </p:cNvPr>
          <p:cNvSpPr/>
          <p:nvPr/>
        </p:nvSpPr>
        <p:spPr>
          <a:xfrm>
            <a:off x="627234" y="3495916"/>
            <a:ext cx="2829156" cy="39626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 u="sng" dirty="0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https://github.com/desy-ml/cheetah</a:t>
            </a:r>
            <a:endParaRPr sz="2000" b="1" dirty="0">
              <a:solidFill>
                <a:schemeClr val="l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388BA-DF30-C684-685A-1E561F48DA42}"/>
              </a:ext>
            </a:extLst>
          </p:cNvPr>
          <p:cNvSpPr txBox="1"/>
          <p:nvPr/>
        </p:nvSpPr>
        <p:spPr>
          <a:xfrm>
            <a:off x="379184" y="3093247"/>
            <a:ext cx="2739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Open-source GitHub project</a:t>
            </a:r>
          </a:p>
        </p:txBody>
      </p:sp>
    </p:spTree>
    <p:extLst>
      <p:ext uri="{BB962C8B-B14F-4D97-AF65-F5344CB8AC3E}">
        <p14:creationId xmlns:p14="http://schemas.microsoft.com/office/powerpoint/2010/main" val="3391866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8B440-E218-2472-66D8-1E6EB282B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999" lvl="0" indent="-1661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Subclasses represent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accelerator components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like drifts, quadrupoles, dipoles etc.</a:t>
            </a:r>
          </a:p>
          <a:p>
            <a:pPr marL="469900" lvl="1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Currently Cheetah supports 14 different element types</a:t>
            </a:r>
          </a:p>
          <a:p>
            <a:pPr marL="179999" lvl="0" indent="-1661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Special element </a:t>
            </a:r>
            <a:r>
              <a:rPr lang="en-GB" sz="14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Segment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represents lattices (sequences) of elements.</a:t>
            </a:r>
          </a:p>
          <a:p>
            <a:pPr marL="469900" lvl="1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Supports loading from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LatticeJSON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 Ocelot and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Bmad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lvl="1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3129" indent="-1905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Each element contains a 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track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method to track the incoming beam</a:t>
            </a:r>
          </a:p>
          <a:p>
            <a:pPr marL="203129" indent="-1905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Char char="•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3129" indent="-1905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Custom component can be easily implemented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C030E1-178A-F022-AB61-73D527E35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16.05.24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7AB7B-F352-F027-5AEF-B2515BC27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AA2AD4-3DB9-129D-01C3-B06177F0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Basic Structure: </a:t>
            </a:r>
            <a:r>
              <a:rPr lang="en-GB" u="sng" dirty="0">
                <a:solidFill>
                  <a:schemeClr val="accent2"/>
                </a:solidFill>
              </a:rPr>
              <a:t>Elements</a:t>
            </a:r>
            <a:r>
              <a:rPr lang="en-GB" dirty="0"/>
              <a:t> and Beams</a:t>
            </a:r>
          </a:p>
        </p:txBody>
      </p:sp>
      <p:pic>
        <p:nvPicPr>
          <p:cNvPr id="6" name="Google Shape;161;p24">
            <a:extLst>
              <a:ext uri="{FF2B5EF4-FFF2-40B4-BE49-F238E27FC236}">
                <a16:creationId xmlns:a16="http://schemas.microsoft.com/office/drawing/2014/main" id="{22A69617-5B58-743F-1745-E190CB64E88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248" b="3470"/>
          <a:stretch/>
        </p:blipFill>
        <p:spPr>
          <a:xfrm>
            <a:off x="4772526" y="2792949"/>
            <a:ext cx="4251450" cy="1955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473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8B440-E218-2472-66D8-1E6EB282B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999" lvl="0" indent="-1661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Beam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represents charged particle beams, with two subclasses, </a:t>
            </a:r>
          </a:p>
          <a:p>
            <a:pPr marL="179999" lvl="0" indent="-1661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Use 7-dimensional coordinate (6 phase space coordinate + 1 for affine transformation)</a:t>
            </a:r>
          </a:p>
          <a:p>
            <a:pPr marL="179999" lvl="0" indent="-1661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ParticleBeam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represents a macro-particle array</a:t>
            </a:r>
          </a:p>
          <a:p>
            <a:pPr marL="179999" lvl="0" indent="-1661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ParameterBeam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 represents the envelope of a Gaussian beam, for fast and memory-efficient computation 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C030E1-178A-F022-AB61-73D527E35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16.05.24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7AB7B-F352-F027-5AEF-B2515BC27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AA2AD4-3DB9-129D-01C3-B06177F0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Basic Structure: Elements and </a:t>
            </a:r>
            <a:r>
              <a:rPr lang="en-GB" u="sng" dirty="0">
                <a:solidFill>
                  <a:schemeClr val="accent2"/>
                </a:solidFill>
              </a:rPr>
              <a:t>Beams</a:t>
            </a:r>
          </a:p>
        </p:txBody>
      </p:sp>
      <p:pic>
        <p:nvPicPr>
          <p:cNvPr id="7" name="Google Shape;162;p24">
            <a:extLst>
              <a:ext uri="{FF2B5EF4-FFF2-40B4-BE49-F238E27FC236}">
                <a16:creationId xmlns:a16="http://schemas.microsoft.com/office/drawing/2014/main" id="{9B24137D-F70F-ED27-9BBB-F57E1F7065C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5514" b="6340"/>
          <a:stretch/>
        </p:blipFill>
        <p:spPr>
          <a:xfrm>
            <a:off x="5070951" y="2680440"/>
            <a:ext cx="4073049" cy="20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64;p24">
            <a:extLst>
              <a:ext uri="{FF2B5EF4-FFF2-40B4-BE49-F238E27FC236}">
                <a16:creationId xmlns:a16="http://schemas.microsoft.com/office/drawing/2014/main" id="{164E312D-58A2-F0DD-4BDF-4FF1DE8E936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014" y="1952872"/>
            <a:ext cx="852904" cy="18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3;p24">
            <a:extLst>
              <a:ext uri="{FF2B5EF4-FFF2-40B4-BE49-F238E27FC236}">
                <a16:creationId xmlns:a16="http://schemas.microsoft.com/office/drawing/2014/main" id="{6BDD784E-01F2-20EF-EEFE-9CBEC7B6800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927" y="2578204"/>
            <a:ext cx="1382444" cy="2044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6000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CBD60-2778-665A-6617-CF34F07D4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16.05.24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CE059-5442-934A-D0AE-6EEF2EB7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7" name="Google Shape;171;p25">
            <a:extLst>
              <a:ext uri="{FF2B5EF4-FFF2-40B4-BE49-F238E27FC236}">
                <a16:creationId xmlns:a16="http://schemas.microsoft.com/office/drawing/2014/main" id="{2AD179B5-4FA7-6D19-8CF6-9A42965791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991" y="262208"/>
            <a:ext cx="853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de" sz="2200" dirty="0"/>
              <a:t>Tracking </a:t>
            </a:r>
            <a:r>
              <a:rPr lang="de" sz="2200" dirty="0" err="1"/>
              <a:t>Results</a:t>
            </a:r>
            <a:endParaRPr sz="2200" dirty="0"/>
          </a:p>
        </p:txBody>
      </p:sp>
      <p:pic>
        <p:nvPicPr>
          <p:cNvPr id="8" name="Google Shape;172;p25">
            <a:extLst>
              <a:ext uri="{FF2B5EF4-FFF2-40B4-BE49-F238E27FC236}">
                <a16:creationId xmlns:a16="http://schemas.microsoft.com/office/drawing/2014/main" id="{B9E8ED4C-EB25-69E8-1B25-552428A4BC2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5606"/>
          <a:stretch/>
        </p:blipFill>
        <p:spPr>
          <a:xfrm>
            <a:off x="3767550" y="2144700"/>
            <a:ext cx="5070474" cy="2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3;p25">
            <a:extLst>
              <a:ext uri="{FF2B5EF4-FFF2-40B4-BE49-F238E27FC236}">
                <a16:creationId xmlns:a16="http://schemas.microsoft.com/office/drawing/2014/main" id="{0353DB57-3754-D97A-5696-3682F35013D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488" y="553236"/>
            <a:ext cx="3930128" cy="118334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74;p25">
            <a:extLst>
              <a:ext uri="{FF2B5EF4-FFF2-40B4-BE49-F238E27FC236}">
                <a16:creationId xmlns:a16="http://schemas.microsoft.com/office/drawing/2014/main" id="{2800D16B-40C5-0824-349E-80781A91ECA9}"/>
              </a:ext>
            </a:extLst>
          </p:cNvPr>
          <p:cNvSpPr txBox="1"/>
          <p:nvPr/>
        </p:nvSpPr>
        <p:spPr>
          <a:xfrm>
            <a:off x="3767488" y="1775400"/>
            <a:ext cx="507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 dirty="0" err="1">
                <a:solidFill>
                  <a:schemeClr val="accent2"/>
                </a:solidFill>
              </a:rPr>
              <a:t>Step</a:t>
            </a:r>
            <a:r>
              <a:rPr lang="de" sz="1200" b="1" dirty="0">
                <a:solidFill>
                  <a:schemeClr val="accent2"/>
                </a:solidFill>
              </a:rPr>
              <a:t> </a:t>
            </a:r>
            <a:r>
              <a:rPr lang="de" sz="1200" b="1" dirty="0" err="1">
                <a:solidFill>
                  <a:schemeClr val="accent2"/>
                </a:solidFill>
              </a:rPr>
              <a:t>compute</a:t>
            </a:r>
            <a:r>
              <a:rPr lang="de" sz="1200" b="1" dirty="0">
                <a:solidFill>
                  <a:schemeClr val="accent2"/>
                </a:solidFill>
              </a:rPr>
              <a:t> </a:t>
            </a:r>
            <a:r>
              <a:rPr lang="de" sz="1200" b="1" dirty="0" err="1">
                <a:solidFill>
                  <a:schemeClr val="accent2"/>
                </a:solidFill>
              </a:rPr>
              <a:t>times</a:t>
            </a:r>
            <a:r>
              <a:rPr lang="de" sz="1200" b="1" dirty="0">
                <a:solidFill>
                  <a:schemeClr val="accent2"/>
                </a:solidFill>
              </a:rPr>
              <a:t> </a:t>
            </a:r>
            <a:r>
              <a:rPr lang="de" sz="1200" b="1" dirty="0" err="1">
                <a:solidFill>
                  <a:schemeClr val="accent2"/>
                </a:solidFill>
              </a:rPr>
              <a:t>through</a:t>
            </a:r>
            <a:r>
              <a:rPr lang="de" sz="1200" b="1" dirty="0">
                <a:solidFill>
                  <a:schemeClr val="accent2"/>
                </a:solidFill>
              </a:rPr>
              <a:t> </a:t>
            </a:r>
            <a:r>
              <a:rPr lang="de" sz="1200" b="1" dirty="0" err="1">
                <a:solidFill>
                  <a:schemeClr val="accent2"/>
                </a:solidFill>
              </a:rPr>
              <a:t>the</a:t>
            </a:r>
            <a:r>
              <a:rPr lang="de" sz="1200" b="1" dirty="0">
                <a:solidFill>
                  <a:schemeClr val="accent2"/>
                </a:solidFill>
              </a:rPr>
              <a:t> ARES Experimental Area</a:t>
            </a:r>
            <a:endParaRPr sz="1200" b="1" dirty="0">
              <a:solidFill>
                <a:schemeClr val="accent2"/>
              </a:solidFill>
            </a:endParaRPr>
          </a:p>
        </p:txBody>
      </p:sp>
      <p:grpSp>
        <p:nvGrpSpPr>
          <p:cNvPr id="11" name="Google Shape;175;p25">
            <a:extLst>
              <a:ext uri="{FF2B5EF4-FFF2-40B4-BE49-F238E27FC236}">
                <a16:creationId xmlns:a16="http://schemas.microsoft.com/office/drawing/2014/main" id="{C329673C-387F-56AF-F3D7-4D64B2B702A2}"/>
              </a:ext>
            </a:extLst>
          </p:cNvPr>
          <p:cNvGrpSpPr/>
          <p:nvPr/>
        </p:nvGrpSpPr>
        <p:grpSpPr>
          <a:xfrm>
            <a:off x="305912" y="590808"/>
            <a:ext cx="2997601" cy="3853401"/>
            <a:chOff x="306000" y="800200"/>
            <a:chExt cx="2997601" cy="3853401"/>
          </a:xfrm>
        </p:grpSpPr>
        <p:pic>
          <p:nvPicPr>
            <p:cNvPr id="12" name="Google Shape;176;p25">
              <a:extLst>
                <a:ext uri="{FF2B5EF4-FFF2-40B4-BE49-F238E27FC236}">
                  <a16:creationId xmlns:a16="http://schemas.microsoft.com/office/drawing/2014/main" id="{E7E7925A-AD84-0023-9225-EA96889EF98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6000" y="1354300"/>
              <a:ext cx="2997601" cy="3299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77;p25">
              <a:extLst>
                <a:ext uri="{FF2B5EF4-FFF2-40B4-BE49-F238E27FC236}">
                  <a16:creationId xmlns:a16="http://schemas.microsoft.com/office/drawing/2014/main" id="{8E57DC88-8AAE-0D62-822F-9655D367AC2B}"/>
                </a:ext>
              </a:extLst>
            </p:cNvPr>
            <p:cNvSpPr txBox="1"/>
            <p:nvPr/>
          </p:nvSpPr>
          <p:spPr>
            <a:xfrm>
              <a:off x="655660" y="800200"/>
              <a:ext cx="2508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 b="1" dirty="0">
                  <a:solidFill>
                    <a:schemeClr val="accent2"/>
                  </a:solidFill>
                </a:rPr>
                <a:t>Phase </a:t>
              </a:r>
              <a:r>
                <a:rPr lang="de" sz="1200" b="1" dirty="0" err="1">
                  <a:solidFill>
                    <a:schemeClr val="accent2"/>
                  </a:solidFill>
                </a:rPr>
                <a:t>space</a:t>
              </a:r>
              <a:r>
                <a:rPr lang="de" sz="1200" b="1" dirty="0">
                  <a:solidFill>
                    <a:schemeClr val="accent2"/>
                  </a:solidFill>
                </a:rPr>
                <a:t> </a:t>
              </a:r>
              <a:r>
                <a:rPr lang="de" sz="1200" b="1" dirty="0" err="1">
                  <a:solidFill>
                    <a:schemeClr val="accent2"/>
                  </a:solidFill>
                </a:rPr>
                <a:t>through</a:t>
              </a:r>
              <a:r>
                <a:rPr lang="de" sz="1200" b="1" dirty="0">
                  <a:solidFill>
                    <a:schemeClr val="accent2"/>
                  </a:solidFill>
                </a:rPr>
                <a:t> </a:t>
              </a:r>
              <a:r>
                <a:rPr lang="de" sz="1200" b="1" dirty="0" err="1">
                  <a:solidFill>
                    <a:schemeClr val="accent2"/>
                  </a:solidFill>
                </a:rPr>
                <a:t>the</a:t>
              </a:r>
              <a:r>
                <a:rPr lang="de" sz="1200" b="1" dirty="0">
                  <a:solidFill>
                    <a:schemeClr val="accent2"/>
                  </a:solidFill>
                </a:rPr>
                <a:t> ARES Experimental Area</a:t>
              </a:r>
              <a:endParaRPr sz="12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746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3BE9FA-FC22-BE5A-DFCE-9FAF27EF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063" y="1382931"/>
            <a:ext cx="4097937" cy="336589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D448F3-48F2-6FBD-3480-5B67459B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All the elements support </a:t>
            </a:r>
            <a:r>
              <a:rPr lang="en-GB" sz="1400" b="1" dirty="0"/>
              <a:t>batched execution,</a:t>
            </a:r>
            <a:r>
              <a:rPr lang="en-GB" sz="1400" dirty="0"/>
              <a:t> and the tracking can be done in parallel with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different beam distributions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different accelerator settings (magnetic strengths,...)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DCCDD-AFA1-DF99-1D7C-33C1D1246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16.05.24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98519-AB4D-720F-0C9E-7CCA4CB3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7D4526-CD52-35C0-2459-AC0977B7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Cheetah is </a:t>
            </a:r>
            <a:r>
              <a:rPr lang="en-GB" dirty="0">
                <a:solidFill>
                  <a:schemeClr val="accent2"/>
                </a:solidFill>
              </a:rPr>
              <a:t>parallelizable</a:t>
            </a:r>
          </a:p>
        </p:txBody>
      </p:sp>
    </p:spTree>
    <p:extLst>
      <p:ext uri="{BB962C8B-B14F-4D97-AF65-F5344CB8AC3E}">
        <p14:creationId xmlns:p14="http://schemas.microsoft.com/office/powerpoint/2010/main" val="525237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A7DC0-E8E2-614A-3B32-E1206485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16.05.24</a:t>
            </a:fld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8E0D6-3348-9269-A6F6-2378A83E4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9</a:t>
            </a:fld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B6645-7CF6-C128-5D23-B6F642BFA783}"/>
              </a:ext>
            </a:extLst>
          </p:cNvPr>
          <p:cNvSpPr txBox="1"/>
          <p:nvPr/>
        </p:nvSpPr>
        <p:spPr>
          <a:xfrm>
            <a:off x="396000" y="1576230"/>
            <a:ext cx="3961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Cheetah?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2"/>
                </a:solidFill>
              </a:rPr>
              <a:t>What can you do with Cheetah?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the development plan?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3CC68C-F32B-D6D2-25EF-32739C308057}"/>
              </a:ext>
            </a:extLst>
          </p:cNvPr>
          <p:cNvSpPr txBox="1">
            <a:spLocks/>
          </p:cNvSpPr>
          <p:nvPr/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/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503518234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aesentationtemplate_EN_16x9_08-2020" id="{98B08353-9F6E-9841-B919-397B8E890B4E}" vid="{ED0056E8-D6A4-4746-BC63-32017CB8516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295</TotalTime>
  <Words>788</Words>
  <Application>Microsoft Macintosh PowerPoint</Application>
  <PresentationFormat>Custom</PresentationFormat>
  <Paragraphs>112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Courier New</vt:lpstr>
      <vt:lpstr>Design1</vt:lpstr>
      <vt:lpstr>PowerPoint Presentation</vt:lpstr>
      <vt:lpstr>PowerPoint Presentation</vt:lpstr>
      <vt:lpstr>What is Cheetah?</vt:lpstr>
      <vt:lpstr>Simple installation and usage</vt:lpstr>
      <vt:lpstr>Basic Structure: Elements and Beams</vt:lpstr>
      <vt:lpstr>Basic Structure: Elements and Beams</vt:lpstr>
      <vt:lpstr>Tracking Results</vt:lpstr>
      <vt:lpstr>Cheetah is parallelizable</vt:lpstr>
      <vt:lpstr>PowerPoint Presentation</vt:lpstr>
      <vt:lpstr>Fast Reinforcement Learning</vt:lpstr>
      <vt:lpstr>Gradient-based Tuning</vt:lpstr>
      <vt:lpstr>Gradient-based System Identification</vt:lpstr>
      <vt:lpstr>Physics-based Prior Mean for Bayesian Optimisation</vt:lpstr>
      <vt:lpstr>Integrate Modular Neural Network Surrogate Models</vt:lpstr>
      <vt:lpstr>PowerPoint Presentation</vt:lpstr>
      <vt:lpstr>Space Charge Integration</vt:lpstr>
      <vt:lpstr>Higher-order Tracking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Chenran (IBPT)</dc:creator>
  <cp:lastModifiedBy>Xu, Chenran (IBPT)</cp:lastModifiedBy>
  <cp:revision>20</cp:revision>
  <dcterms:created xsi:type="dcterms:W3CDTF">2024-05-15T13:31:26Z</dcterms:created>
  <dcterms:modified xsi:type="dcterms:W3CDTF">2024-05-16T09:48:50Z</dcterms:modified>
</cp:coreProperties>
</file>